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1" r:id="rId2"/>
    <p:sldId id="340" r:id="rId3"/>
    <p:sldId id="282" r:id="rId4"/>
    <p:sldId id="289" r:id="rId5"/>
    <p:sldId id="297" r:id="rId6"/>
    <p:sldId id="298" r:id="rId7"/>
    <p:sldId id="379" r:id="rId8"/>
    <p:sldId id="299" r:id="rId9"/>
    <p:sldId id="290" r:id="rId10"/>
    <p:sldId id="291" r:id="rId11"/>
    <p:sldId id="292" r:id="rId12"/>
    <p:sldId id="286" r:id="rId13"/>
    <p:sldId id="302" r:id="rId14"/>
    <p:sldId id="303" r:id="rId15"/>
    <p:sldId id="306" r:id="rId16"/>
    <p:sldId id="308" r:id="rId17"/>
    <p:sldId id="372" r:id="rId18"/>
    <p:sldId id="375" r:id="rId19"/>
    <p:sldId id="376" r:id="rId20"/>
    <p:sldId id="377" r:id="rId21"/>
    <p:sldId id="378" r:id="rId22"/>
    <p:sldId id="33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44" autoAdjust="0"/>
    <p:restoredTop sz="85748"/>
  </p:normalViewPr>
  <p:slideViewPr>
    <p:cSldViewPr snapToGrid="0" snapToObjects="1">
      <p:cViewPr>
        <p:scale>
          <a:sx n="87" d="100"/>
          <a:sy n="87" d="100"/>
        </p:scale>
        <p:origin x="144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8/17/17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7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4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6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Patterns, knowledge,</a:t>
            </a:r>
            <a:r>
              <a:rPr lang="en-US" baseline="0" dirty="0" smtClean="0"/>
              <a:t> data objects, attribute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5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9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6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5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3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54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381"/>
            <a:ext cx="9144000" cy="60944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6991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Chapter 2.</a:t>
            </a:r>
            <a:r>
              <a:rPr lang="zh-CN" altLang="en-US" dirty="0" smtClean="0">
                <a:solidFill>
                  <a:schemeClr val="bg1"/>
                </a:solidFill>
              </a:rPr>
              <a:t/>
            </a:r>
            <a:br>
              <a:rPr lang="zh-CN" altLang="en-US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Getting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to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Know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Your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Data:</a:t>
            </a:r>
            <a:r>
              <a:rPr lang="zh-CN" altLang="en-US" dirty="0" smtClean="0">
                <a:solidFill>
                  <a:schemeClr val="bg1"/>
                </a:solidFill>
              </a:rPr>
              <a:t/>
            </a:r>
            <a:br>
              <a:rPr lang="zh-CN" altLang="en-US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Description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35065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Science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56331" y="6341806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 err="1">
                <a:latin typeface="Helvetica" charset="0"/>
              </a:rPr>
              <a:t>Bonzie</a:t>
            </a:r>
            <a:r>
              <a:rPr lang="en-US" b="1" dirty="0">
                <a:latin typeface="Helvetica" charset="0"/>
              </a:rPr>
              <a:t> Colson</a:t>
            </a:r>
            <a:endParaRPr lang="en-US" b="1" i="0" dirty="0">
              <a:effectLst/>
              <a:latin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90" y="3566232"/>
            <a:ext cx="5375941" cy="31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0" y="418980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Data Sets:</a:t>
            </a:r>
            <a:br>
              <a:rPr lang="en-US" dirty="0" smtClean="0"/>
            </a:br>
            <a:r>
              <a:rPr lang="en-US" dirty="0" smtClean="0"/>
              <a:t>(3) Ordered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Video data: sequence of images</a:t>
            </a:r>
          </a:p>
          <a:p>
            <a:r>
              <a:rPr lang="en-US" altLang="en-US" sz="2800" dirty="0" smtClean="0"/>
              <a:t>Temporal data: time-series</a:t>
            </a:r>
          </a:p>
          <a:p>
            <a:r>
              <a:rPr lang="en-US" altLang="en-US" sz="2800" dirty="0" smtClean="0"/>
              <a:t>Sequential Data: transaction sequences</a:t>
            </a:r>
          </a:p>
          <a:p>
            <a:r>
              <a:rPr lang="en-US" altLang="en-US" sz="2800" dirty="0" smtClean="0"/>
              <a:t>Genetic sequence data</a:t>
            </a:r>
            <a:endParaRPr lang="en-US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Types </a:t>
            </a:r>
            <a:r>
              <a:rPr lang="en-US" dirty="0"/>
              <a:t>of Data </a:t>
            </a:r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data</a:t>
            </a:r>
          </a:p>
          <a:p>
            <a:r>
              <a:rPr lang="en-US" dirty="0" smtClean="0"/>
              <a:t>Image and multimedia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0353"/>
            <a:ext cx="4490961" cy="36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61" y="3677623"/>
            <a:ext cx="4653039" cy="24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74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b="1" dirty="0" smtClean="0"/>
              <a:t>Basic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Statistical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Descriptions</a:t>
            </a:r>
            <a:endParaRPr lang="zh-CN" altLang="en-US" b="1" dirty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Basic Statistical Descriptions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80000"/>
            </a:pPr>
            <a:r>
              <a:rPr lang="en-US" altLang="en-US" sz="2400" dirty="0" smtClean="0"/>
              <a:t>Motivation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t</a:t>
            </a:r>
            <a:r>
              <a:rPr lang="en-US" altLang="en-US" sz="2400" dirty="0" smtClean="0"/>
              <a:t>o </a:t>
            </a:r>
            <a:r>
              <a:rPr lang="en-US" altLang="en-US" sz="2400" dirty="0"/>
              <a:t>better understand the </a:t>
            </a:r>
            <a:r>
              <a:rPr lang="en-US" altLang="en-US" sz="2400" dirty="0" smtClean="0"/>
              <a:t>data</a:t>
            </a:r>
            <a:endParaRPr lang="zh-CN" altLang="en-US" sz="2400" dirty="0" smtClean="0"/>
          </a:p>
          <a:p>
            <a:pPr>
              <a:buSzPct val="80000"/>
            </a:pPr>
            <a:r>
              <a:rPr lang="en-US" altLang="en-US" sz="2400" dirty="0" smtClean="0"/>
              <a:t>Data </a:t>
            </a:r>
            <a:r>
              <a:rPr lang="en-US" altLang="en-US" sz="2400" dirty="0"/>
              <a:t>dispersion characteristics </a:t>
            </a:r>
          </a:p>
          <a:p>
            <a:pPr lvl="1"/>
            <a:r>
              <a:rPr lang="en-US" altLang="zh-CN" sz="2400" dirty="0" smtClean="0"/>
              <a:t>Central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tendency: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median,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</a:t>
            </a:r>
            <a:r>
              <a:rPr lang="en-US" altLang="en-US" sz="2400" dirty="0" smtClean="0"/>
              <a:t>, </a:t>
            </a:r>
            <a:r>
              <a:rPr lang="en-US" altLang="en-US" sz="2400" dirty="0"/>
              <a:t>max, </a:t>
            </a:r>
            <a:r>
              <a:rPr lang="en-US" altLang="en-US" sz="2400" dirty="0" smtClean="0"/>
              <a:t>min</a:t>
            </a:r>
            <a:r>
              <a:rPr lang="zh-CN" altLang="en-US" sz="2400" smtClean="0"/>
              <a:t> </a:t>
            </a:r>
            <a:r>
              <a:rPr lang="mr-IN" altLang="zh-CN" sz="2400" smtClean="0"/>
              <a:t>…</a:t>
            </a:r>
            <a:endParaRPr lang="zh-CN" altLang="en-US" sz="2400" dirty="0" smtClean="0"/>
          </a:p>
          <a:p>
            <a:pPr lvl="1"/>
            <a:r>
              <a:rPr lang="en-US" altLang="zh-CN" sz="2400" dirty="0" err="1" smtClean="0"/>
              <a:t>Outlierness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Variance,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standard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deviation,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Z-score</a:t>
            </a:r>
            <a:r>
              <a:rPr lang="en-US" altLang="en-US" sz="2400" dirty="0" smtClean="0"/>
              <a:t> </a:t>
            </a:r>
            <a:r>
              <a:rPr lang="mr-IN" altLang="en-US" sz="2400" dirty="0" smtClean="0"/>
              <a:t>…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214" y="3579140"/>
            <a:ext cx="4621571" cy="295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7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1) </a:t>
            </a:r>
            <a:r>
              <a:rPr lang="en-US" altLang="en-US" dirty="0" smtClean="0"/>
              <a:t>Mean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Mean </a:t>
            </a:r>
            <a:r>
              <a:rPr lang="en-US" sz="2400" dirty="0" smtClean="0"/>
              <a:t>(</a:t>
            </a:r>
            <a:r>
              <a:rPr lang="en-US" sz="2400" dirty="0"/>
              <a:t>sample vs. population</a:t>
            </a:r>
            <a:r>
              <a:rPr lang="en-US" sz="2400" dirty="0" smtClean="0"/>
              <a:t>):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Note</a:t>
            </a:r>
            <a:r>
              <a:rPr lang="en-US" sz="2400" dirty="0"/>
              <a:t>: n is </a:t>
            </a:r>
            <a:r>
              <a:rPr lang="en-US" sz="2400" b="1" dirty="0">
                <a:solidFill>
                  <a:srgbClr val="FF0000"/>
                </a:solidFill>
              </a:rPr>
              <a:t>sample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size and N is </a:t>
            </a:r>
            <a:r>
              <a:rPr lang="en-US" sz="2400" b="1" dirty="0">
                <a:solidFill>
                  <a:srgbClr val="FF0000"/>
                </a:solidFill>
              </a:rPr>
              <a:t>population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size.</a:t>
            </a:r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 smtClean="0"/>
          </a:p>
          <a:p>
            <a:endParaRPr lang="zh-CN" altLang="en-US" sz="2400" dirty="0"/>
          </a:p>
          <a:p>
            <a:pPr marL="0" indent="0">
              <a:buNone/>
            </a:pPr>
            <a:endParaRPr lang="zh-CN" altLang="en-US" sz="2400" dirty="0" smtClean="0"/>
          </a:p>
          <a:p>
            <a:r>
              <a:rPr lang="en-US" sz="2400" dirty="0" smtClean="0"/>
              <a:t>Trimmed </a:t>
            </a:r>
            <a:r>
              <a:rPr lang="en-US" sz="2400" dirty="0"/>
              <a:t>mean: Chopping extreme </a:t>
            </a:r>
            <a:r>
              <a:rPr lang="en-US" sz="2400" dirty="0" smtClean="0"/>
              <a:t>values</a:t>
            </a:r>
            <a:endParaRPr lang="zh-CN" altLang="en-US" sz="2400" dirty="0" smtClean="0"/>
          </a:p>
          <a:p>
            <a:r>
              <a:rPr lang="en-US" sz="2400" dirty="0"/>
              <a:t>Median:</a:t>
            </a:r>
            <a:endParaRPr lang="zh-CN" altLang="en-US" sz="2400" dirty="0"/>
          </a:p>
          <a:p>
            <a:pPr lvl="1"/>
            <a:r>
              <a:rPr lang="en-US" sz="2400" dirty="0"/>
              <a:t>Middle value if odd number of values, or average of the middle two values otherwise</a:t>
            </a:r>
            <a:endParaRPr lang="zh-CN" alt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610014" y="2610409"/>
                <a:ext cx="158556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014" y="2610409"/>
                <a:ext cx="1585562" cy="10082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795995" y="2579118"/>
                <a:ext cx="1628586" cy="1070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995" y="2579118"/>
                <a:ext cx="1628586" cy="10708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88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3)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Mode: Value that occurs most frequently in the </a:t>
            </a:r>
            <a:r>
              <a:rPr lang="en-US" sz="2400" dirty="0" smtClean="0"/>
              <a:t>data</a:t>
            </a:r>
            <a:endParaRPr lang="zh-CN" altLang="en-US" sz="2400" dirty="0" smtClean="0"/>
          </a:p>
          <a:p>
            <a:r>
              <a:rPr lang="en-US" altLang="zh-CN" sz="2400" dirty="0" smtClean="0"/>
              <a:t>Multi-modal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Bimodal</a:t>
            </a:r>
            <a:endParaRPr lang="zh-CN" altLang="en-US" sz="2400" dirty="0" smtClean="0"/>
          </a:p>
          <a:p>
            <a:pPr lvl="1"/>
            <a:r>
              <a:rPr lang="en-US" altLang="zh-CN" sz="2400" dirty="0" err="1" smtClean="0"/>
              <a:t>Trimodal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  <p:pic>
        <p:nvPicPr>
          <p:cNvPr id="13" name="Picture 13" descr="http://www.ndt.net/article/v11n04/benoit/fig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828" y="2783402"/>
            <a:ext cx="4284127" cy="2997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ned.ipac.caltech.edu/level5/March02/Silverman/Figures/figure2_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63181"/>
            <a:ext cx="3992610" cy="210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589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Measuring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 smtClean="0"/>
              <a:t>Outlierness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Variance </a:t>
            </a:r>
            <a:r>
              <a:rPr lang="en-US" altLang="en-US" dirty="0"/>
              <a:t>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Variance and standard deviation (sample: s, population: </a:t>
            </a:r>
            <a:r>
              <a:rPr lang="en-US" sz="2400" dirty="0" err="1" smtClean="0"/>
              <a:t>σ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Variance</a:t>
            </a:r>
            <a:r>
              <a:rPr lang="en-US" sz="2400" dirty="0"/>
              <a:t>: (algebraic, scalable </a:t>
            </a:r>
            <a:r>
              <a:rPr lang="en-US" sz="2400" dirty="0" smtClean="0"/>
              <a:t>computation)</a:t>
            </a:r>
            <a:endParaRPr lang="zh-CN" altLang="en-US" sz="2400" dirty="0" smtClean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 smtClean="0"/>
          </a:p>
          <a:p>
            <a:r>
              <a:rPr lang="en-US" sz="2400" dirty="0" smtClean="0"/>
              <a:t>Standard </a:t>
            </a:r>
            <a:r>
              <a:rPr lang="en-US" sz="2400" dirty="0"/>
              <a:t>deviation s (or </a:t>
            </a:r>
            <a:r>
              <a:rPr lang="en-US" sz="2400" dirty="0" err="1"/>
              <a:t>σ</a:t>
            </a:r>
            <a:r>
              <a:rPr lang="en-US" sz="2400" dirty="0"/>
              <a:t>) is </a:t>
            </a:r>
            <a:r>
              <a:rPr lang="en-US" sz="2400" b="1" dirty="0" smtClean="0">
                <a:solidFill>
                  <a:srgbClr val="FF0000"/>
                </a:solidFill>
              </a:rPr>
              <a:t>square </a:t>
            </a:r>
            <a:r>
              <a:rPr lang="en-US" sz="2400" b="1" dirty="0">
                <a:solidFill>
                  <a:srgbClr val="FF0000"/>
                </a:solidFill>
              </a:rPr>
              <a:t>root </a:t>
            </a:r>
            <a:r>
              <a:rPr lang="en-US" sz="2400" dirty="0"/>
              <a:t>of variance s</a:t>
            </a:r>
            <a:r>
              <a:rPr lang="en-US" sz="2400" baseline="30000" dirty="0"/>
              <a:t>2</a:t>
            </a:r>
            <a:r>
              <a:rPr lang="en-US" sz="2400" dirty="0"/>
              <a:t> (or σ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69995" y="2665060"/>
                <a:ext cx="313521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995" y="2665060"/>
                <a:ext cx="3135217" cy="10082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69995" y="3725681"/>
                <a:ext cx="2695290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995" y="3725681"/>
                <a:ext cx="2695290" cy="10382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85930" y="2648482"/>
                <a:ext cx="158556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30" y="2648482"/>
                <a:ext cx="1585562" cy="10082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85930" y="3725681"/>
                <a:ext cx="1628586" cy="1070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30" y="3725681"/>
                <a:ext cx="1628586" cy="10708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1462445" y="3394182"/>
            <a:ext cx="892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Why?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002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Biased</a:t>
            </a:r>
            <a:r>
              <a:rPr lang="zh-CN" altLang="en-US" smtClean="0"/>
              <a:t> </a:t>
            </a:r>
            <a:r>
              <a:rPr lang="en-US" altLang="zh-CN" smtClean="0"/>
              <a:t>Sample</a:t>
            </a:r>
            <a:r>
              <a:rPr lang="zh-CN" altLang="en-US" smtClean="0"/>
              <a:t> </a:t>
            </a:r>
            <a:r>
              <a:rPr lang="en-US" altLang="zh-CN" smtClean="0"/>
              <a:t>Variance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0" y="1417638"/>
            <a:ext cx="8654278" cy="31989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0220" y="2241828"/>
            <a:ext cx="1135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Biased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5600" y="4637716"/>
            <a:ext cx="1500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mtClean="0">
                <a:solidFill>
                  <a:srgbClr val="FF0000"/>
                </a:solidFill>
              </a:rPr>
              <a:t>Unbiased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0220" y="5833130"/>
            <a:ext cx="8406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Bessel’s</a:t>
            </a:r>
            <a:r>
              <a:rPr lang="zh-CN" altLang="en-US" sz="2800" dirty="0"/>
              <a:t> </a:t>
            </a:r>
            <a:r>
              <a:rPr lang="en-US" altLang="zh-CN" sz="2800" dirty="0"/>
              <a:t>Correction:</a:t>
            </a:r>
            <a:r>
              <a:rPr lang="zh-CN" altLang="en-US" sz="2800" dirty="0"/>
              <a:t> </a:t>
            </a:r>
            <a:r>
              <a:rPr lang="en-US" altLang="zh-CN" sz="2800" dirty="0"/>
              <a:t>3</a:t>
            </a:r>
            <a:r>
              <a:rPr lang="zh-CN" altLang="en-US" sz="2800" dirty="0"/>
              <a:t> </a:t>
            </a:r>
            <a:r>
              <a:rPr lang="en-US" altLang="zh-CN" sz="2800" dirty="0"/>
              <a:t>alternative</a:t>
            </a:r>
            <a:r>
              <a:rPr lang="zh-CN" altLang="en-US" sz="2800" dirty="0"/>
              <a:t> </a:t>
            </a:r>
            <a:r>
              <a:rPr lang="en-US" altLang="zh-CN" sz="2800" dirty="0"/>
              <a:t>proofs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correctness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88194" y="4723492"/>
                <a:ext cx="3251596" cy="1002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194" y="4723492"/>
                <a:ext cx="3251596" cy="1002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928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Measuring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 smtClean="0"/>
              <a:t>Outlierness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Variance </a:t>
            </a:r>
            <a:r>
              <a:rPr lang="en-US" altLang="en-US" dirty="0"/>
              <a:t>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Variance and standard deviation (sample: s, population: </a:t>
            </a:r>
            <a:r>
              <a:rPr lang="en-US" sz="2400" dirty="0" err="1" smtClean="0"/>
              <a:t>σ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Variance</a:t>
            </a:r>
            <a:r>
              <a:rPr lang="en-US" sz="2400" dirty="0"/>
              <a:t>: (algebraic, scalable </a:t>
            </a:r>
            <a:r>
              <a:rPr lang="en-US" sz="2400" dirty="0" smtClean="0"/>
              <a:t>computation)</a:t>
            </a:r>
            <a:endParaRPr lang="zh-CN" altLang="en-US" sz="2400" dirty="0" smtClean="0"/>
          </a:p>
          <a:p>
            <a:pPr lvl="2"/>
            <a:r>
              <a:rPr lang="en-US" b="1" dirty="0" smtClean="0">
                <a:solidFill>
                  <a:srgbClr val="FF0000"/>
                </a:solidFill>
              </a:rPr>
              <a:t>Q</a:t>
            </a:r>
            <a:r>
              <a:rPr lang="en-US" b="1" dirty="0">
                <a:solidFill>
                  <a:srgbClr val="FF0000"/>
                </a:solidFill>
              </a:rPr>
              <a:t>: Can you compute it incrementally and </a:t>
            </a:r>
            <a:r>
              <a:rPr lang="en-US" b="1" dirty="0" smtClean="0">
                <a:solidFill>
                  <a:srgbClr val="FF0000"/>
                </a:solidFill>
              </a:rPr>
              <a:t>efficiently?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 smtClean="0"/>
          </a:p>
          <a:p>
            <a:r>
              <a:rPr lang="en-US" sz="2400" dirty="0" smtClean="0"/>
              <a:t>Standard </a:t>
            </a:r>
            <a:r>
              <a:rPr lang="en-US" sz="2400" dirty="0"/>
              <a:t>deviation s (or </a:t>
            </a:r>
            <a:r>
              <a:rPr lang="en-US" sz="2400" dirty="0" err="1"/>
              <a:t>σ</a:t>
            </a:r>
            <a:r>
              <a:rPr lang="en-US" sz="2400" dirty="0"/>
              <a:t>) is </a:t>
            </a:r>
            <a:r>
              <a:rPr lang="en-US" sz="2400" b="1" dirty="0" smtClean="0">
                <a:solidFill>
                  <a:srgbClr val="FF0000"/>
                </a:solidFill>
              </a:rPr>
              <a:t>square </a:t>
            </a:r>
            <a:r>
              <a:rPr lang="en-US" sz="2400" b="1" dirty="0">
                <a:solidFill>
                  <a:srgbClr val="FF0000"/>
                </a:solidFill>
              </a:rPr>
              <a:t>root </a:t>
            </a:r>
            <a:r>
              <a:rPr lang="en-US" sz="2400" dirty="0"/>
              <a:t>of variance s</a:t>
            </a:r>
            <a:r>
              <a:rPr lang="en-US" sz="2400" baseline="30000" dirty="0"/>
              <a:t>2</a:t>
            </a:r>
            <a:r>
              <a:rPr lang="en-US" sz="2400" dirty="0"/>
              <a:t> (or σ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69995" y="3004267"/>
                <a:ext cx="313521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995" y="3004267"/>
                <a:ext cx="3135217" cy="10082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69995" y="4064888"/>
                <a:ext cx="2695290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995" y="4064888"/>
                <a:ext cx="2695290" cy="10382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85930" y="2987689"/>
                <a:ext cx="158556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30" y="2987689"/>
                <a:ext cx="1585562" cy="10082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85930" y="4064888"/>
                <a:ext cx="1628586" cy="1070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30" y="4064888"/>
                <a:ext cx="1628586" cy="10708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0695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Measuring</a:t>
            </a:r>
            <a:r>
              <a:rPr lang="zh-CN" altLang="en-US" sz="3200" dirty="0"/>
              <a:t> </a:t>
            </a:r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 err="1"/>
              <a:t>Outlierness</a:t>
            </a:r>
            <a:r>
              <a:rPr lang="en-US" altLang="zh-CN" sz="3200" dirty="0"/>
              <a:t>: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en-US" sz="3200" dirty="0"/>
              <a:t>Properties of Normal Distribution </a:t>
            </a:r>
            <a:r>
              <a:rPr lang="en-US" altLang="en-US" sz="3200" dirty="0" smtClean="0"/>
              <a:t>Curv</a:t>
            </a:r>
            <a:r>
              <a:rPr lang="en-US" altLang="zh-CN" sz="3200" dirty="0" smtClean="0"/>
              <a:t>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 descr="https://upload.wikimedia.org/wikipedia/commons/a/a9/Empirical_Rul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54" y="2158744"/>
            <a:ext cx="6237393" cy="4331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4464" y="6488058"/>
            <a:ext cx="722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Z-score	</a:t>
            </a:r>
            <a:r>
              <a:rPr lang="zh-CN" alt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-3		-2		-1		0		1		2		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93401" y="1413793"/>
            <a:ext cx="5357197" cy="7017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Z-score: The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distance between the raw score and the population mean in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the unit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of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the standard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deviation</a:t>
            </a:r>
          </a:p>
        </p:txBody>
      </p:sp>
    </p:spTree>
    <p:extLst>
      <p:ext uri="{BB962C8B-B14F-4D97-AF65-F5344CB8AC3E}">
        <p14:creationId xmlns:p14="http://schemas.microsoft.com/office/powerpoint/2010/main" val="1121734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3" y="4949831"/>
            <a:ext cx="7801897" cy="17716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3" y="1238351"/>
            <a:ext cx="5683261" cy="30907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620" y="2541085"/>
            <a:ext cx="4822723" cy="23257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740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Z-score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normalized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value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calculated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as:</a:t>
                </a:r>
                <a:endParaRPr lang="zh-CN" alt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86" y="3111730"/>
            <a:ext cx="5287092" cy="1519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4" y="3111730"/>
            <a:ext cx="1077786" cy="1494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363336" y="3214838"/>
                <a:ext cx="343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36" y="3214838"/>
                <a:ext cx="34329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00" y="4128115"/>
            <a:ext cx="4275050" cy="21131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5724" y="5940851"/>
            <a:ext cx="714387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vs.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Min-Max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Normalization:</a:t>
            </a:r>
            <a:endParaRPr lang="zh-CN" altLang="en-US" sz="2400" dirty="0" smtClean="0"/>
          </a:p>
          <a:p>
            <a:r>
              <a:rPr lang="en-US" altLang="zh-CN" sz="2400" dirty="0" smtClean="0"/>
              <a:t>[0,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1/35,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11/35,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33/35,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1]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0.0286,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0.3143,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0.9429,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1.0]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897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you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Z-score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automatically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phrases?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If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1,000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“matrix”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1,000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“factorization”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1,000,000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words,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assume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independency,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should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“matrix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factorization”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(expected).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But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actually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more!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 </a:t>
            </a:r>
            <a:r>
              <a:rPr lang="en-US" altLang="zh-CN" sz="2400" dirty="0" err="1"/>
              <a:t>O</a:t>
            </a:r>
            <a:r>
              <a:rPr lang="en-US" altLang="zh-CN" sz="2400" dirty="0" err="1" smtClean="0"/>
              <a:t>utlierness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32387" y="5798145"/>
            <a:ext cx="7079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Jingbo</a:t>
            </a:r>
            <a:r>
              <a:rPr lang="en-US" dirty="0"/>
              <a:t> Shang, </a:t>
            </a:r>
            <a:r>
              <a:rPr lang="en-US" dirty="0" err="1"/>
              <a:t>Jialu</a:t>
            </a:r>
            <a:r>
              <a:rPr lang="en-US" dirty="0"/>
              <a:t> Liu, Meng Jiang, Xiang Ren, Clare R Voss, </a:t>
            </a:r>
            <a:r>
              <a:rPr lang="en-US" dirty="0" err="1"/>
              <a:t>Jiawei</a:t>
            </a:r>
            <a:r>
              <a:rPr lang="en-US" dirty="0"/>
              <a:t> Han. </a:t>
            </a:r>
            <a:r>
              <a:rPr lang="en-US" altLang="zh-CN" dirty="0" smtClean="0"/>
              <a:t>“</a:t>
            </a:r>
            <a:r>
              <a:rPr lang="en-US" b="1" dirty="0" smtClean="0"/>
              <a:t>Automated </a:t>
            </a:r>
            <a:r>
              <a:rPr lang="en-US" b="1" dirty="0"/>
              <a:t>Phrase Mining from Massive Text </a:t>
            </a:r>
            <a:r>
              <a:rPr lang="en-US" b="1" dirty="0" smtClean="0"/>
              <a:t>Corpora</a:t>
            </a:r>
            <a:r>
              <a:rPr lang="en-US" altLang="zh-CN" dirty="0" smtClean="0"/>
              <a:t>”.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Submitted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Transactions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77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>
              <a:spcBef>
                <a:spcPts val="400"/>
              </a:spcBef>
            </a:pPr>
            <a:r>
              <a:rPr lang="en-US" altLang="en-US" dirty="0"/>
              <a:t>W. Cleveland, Visualizing Data, Hobart Press, 1993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chemeClr val="hlink"/>
                </a:solidFill>
              </a:rPr>
              <a:t>T. </a:t>
            </a:r>
            <a:r>
              <a:rPr lang="en-US" altLang="en-US" dirty="0" err="1">
                <a:solidFill>
                  <a:schemeClr val="hlink"/>
                </a:solidFill>
              </a:rPr>
              <a:t>Dasu</a:t>
            </a:r>
            <a:r>
              <a:rPr lang="en-US" altLang="en-US" dirty="0">
                <a:solidFill>
                  <a:schemeClr val="hlink"/>
                </a:solidFill>
              </a:rPr>
              <a:t> and T. Johnson.  Exploratory Data Mining and Data Cleaning. John Wiley, 2003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. Information Visualization in Data Mining and Knowledge Discovery, Morgan Kaufmann,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rgbClr val="FF0000"/>
                </a:solidFill>
              </a:rPr>
              <a:t>L. Kaufman and P. J. </a:t>
            </a:r>
            <a:r>
              <a:rPr lang="en-US" altLang="en-US" dirty="0" err="1">
                <a:solidFill>
                  <a:srgbClr val="FF0000"/>
                </a:solidFill>
              </a:rPr>
              <a:t>Rousseeuw</a:t>
            </a:r>
            <a:r>
              <a:rPr lang="en-US" altLang="en-US" dirty="0">
                <a:solidFill>
                  <a:srgbClr val="FF0000"/>
                </a:solidFill>
              </a:rPr>
              <a:t>. Finding Groups in Data: an Introduction to Cluster Analysis. John Wiley &amp; Sons, 1990</a:t>
            </a:r>
            <a:r>
              <a:rPr lang="en-US" altLang="en-US" dirty="0"/>
              <a:t>.</a:t>
            </a:r>
            <a:endParaRPr lang="en-US" altLang="en-US" dirty="0">
              <a:solidFill>
                <a:schemeClr val="hlink"/>
              </a:solidFill>
            </a:endParaRP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H. V. </a:t>
            </a:r>
            <a:r>
              <a:rPr lang="en-US" altLang="en-US" dirty="0" err="1"/>
              <a:t>Jagadish</a:t>
            </a:r>
            <a:r>
              <a:rPr lang="en-US" altLang="en-US" dirty="0"/>
              <a:t> et al., Special Issue on Data Reduction Techniques.  Bulletin of the Tech. Committee on Data Eng., 20(4), Dec. 1997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D. A. </a:t>
            </a:r>
            <a:r>
              <a:rPr lang="en-US" altLang="en-US" dirty="0" err="1"/>
              <a:t>Keim</a:t>
            </a:r>
            <a:r>
              <a:rPr lang="en-US" altLang="en-US" dirty="0"/>
              <a:t>. Information visualization and visual data mining, IEEE trans. on Visualization and Computer Graphics, 8(1), 2002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D. Pyle. Data Preparation for Data Mining. Morgan Kaufmann,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S.  </a:t>
            </a:r>
            <a:r>
              <a:rPr lang="en-US" altLang="en-US" dirty="0" err="1"/>
              <a:t>Santini</a:t>
            </a:r>
            <a:r>
              <a:rPr lang="en-US" altLang="en-US" dirty="0"/>
              <a:t> and R. Jain,” Similarity measures”, IEEE Trans. on Pattern Analysis and Machine Intelligence, 21(9),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rgbClr val="FF0000"/>
                </a:solidFill>
              </a:rPr>
              <a:t>E. R. </a:t>
            </a:r>
            <a:r>
              <a:rPr lang="en-US" altLang="en-US" dirty="0" err="1">
                <a:solidFill>
                  <a:srgbClr val="FF0000"/>
                </a:solidFill>
              </a:rPr>
              <a:t>Tufte</a:t>
            </a:r>
            <a:r>
              <a:rPr lang="en-US" altLang="en-US" dirty="0">
                <a:solidFill>
                  <a:srgbClr val="FF0000"/>
                </a:solidFill>
              </a:rPr>
              <a:t>. The Visual Display of Quantitative Information, 2</a:t>
            </a:r>
            <a:r>
              <a:rPr lang="en-US" altLang="en-US" baseline="30000" dirty="0">
                <a:solidFill>
                  <a:srgbClr val="FF0000"/>
                </a:solidFill>
              </a:rPr>
              <a:t>nd</a:t>
            </a:r>
            <a:r>
              <a:rPr lang="en-US" altLang="en-US" dirty="0">
                <a:solidFill>
                  <a:srgbClr val="FF0000"/>
                </a:solidFill>
              </a:rPr>
              <a:t> ed., Graphics Press,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C. Yu, et al., Visual data mining of multimedia data for social and behavioral studies, Information Visualization, 8(1), 2009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Objects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Attribute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Types</a:t>
            </a:r>
            <a:endParaRPr lang="zh-CN" altLang="en-US" b="1" dirty="0" smtClean="0"/>
          </a:p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endParaRPr lang="zh-CN" altLang="en-US" dirty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Types of Data Sets: (1) Record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Relational records in relational tables: highly structured</a:t>
            </a:r>
          </a:p>
          <a:p>
            <a:r>
              <a:rPr lang="en-US" sz="2400" dirty="0" smtClean="0"/>
              <a:t>Transaction data</a:t>
            </a:r>
          </a:p>
          <a:p>
            <a:r>
              <a:rPr lang="en-US" sz="2400" dirty="0" smtClean="0"/>
              <a:t>Document data: Term-frequency matrix of text documents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678" y="3035403"/>
            <a:ext cx="6777915" cy="36860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317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Data sets are made up of data </a:t>
            </a:r>
            <a:r>
              <a:rPr lang="en-US" altLang="en-US" sz="2400" dirty="0" smtClean="0"/>
              <a:t>objects</a:t>
            </a:r>
            <a:r>
              <a:rPr lang="en-US" altLang="zh-CN" sz="2400" dirty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 smtClean="0"/>
              <a:t>A </a:t>
            </a:r>
            <a:r>
              <a:rPr lang="en-US" altLang="en-US" sz="2400" b="1" dirty="0" smtClean="0"/>
              <a:t>data object</a:t>
            </a:r>
            <a:r>
              <a:rPr lang="en-US" altLang="en-US" sz="2400" dirty="0" smtClean="0"/>
              <a:t> represents an entity</a:t>
            </a:r>
            <a:r>
              <a:rPr lang="en-US" altLang="zh-CN" sz="2400" dirty="0" smtClean="0"/>
              <a:t>.</a:t>
            </a:r>
            <a:endParaRPr lang="en-US" altLang="en-US" sz="2400" dirty="0" smtClean="0"/>
          </a:p>
          <a:p>
            <a:pPr>
              <a:lnSpc>
                <a:spcPct val="120000"/>
              </a:lnSpc>
            </a:pPr>
            <a:r>
              <a:rPr lang="en-US" altLang="en-US" sz="2400" dirty="0" smtClean="0"/>
              <a:t>Examples</a:t>
            </a:r>
            <a:r>
              <a:rPr lang="en-US" altLang="en-US" sz="2400" dirty="0"/>
              <a:t>: 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S</a:t>
            </a:r>
            <a:r>
              <a:rPr lang="en-US" altLang="en-US" sz="2400" dirty="0" smtClean="0"/>
              <a:t>ales </a:t>
            </a:r>
            <a:r>
              <a:rPr lang="en-US" altLang="en-US" sz="2400" dirty="0"/>
              <a:t>database:  customers, store items, </a:t>
            </a:r>
            <a:r>
              <a:rPr lang="en-US" altLang="en-US" sz="2400" dirty="0" smtClean="0"/>
              <a:t>sales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M</a:t>
            </a:r>
            <a:r>
              <a:rPr lang="en-US" altLang="en-US" sz="2400" dirty="0" smtClean="0"/>
              <a:t>edical </a:t>
            </a:r>
            <a:r>
              <a:rPr lang="en-US" altLang="en-US" sz="2400" dirty="0"/>
              <a:t>database: patients, </a:t>
            </a:r>
            <a:r>
              <a:rPr lang="en-US" altLang="en-US" sz="2400" dirty="0" smtClean="0"/>
              <a:t>treatments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 smtClean="0"/>
              <a:t>Un</a:t>
            </a:r>
            <a:r>
              <a:rPr lang="en-US" altLang="en-US" sz="2400" dirty="0" smtClean="0"/>
              <a:t>iversity </a:t>
            </a:r>
            <a:r>
              <a:rPr lang="en-US" altLang="en-US" sz="2400" dirty="0"/>
              <a:t>database: students, professors, </a:t>
            </a:r>
            <a:r>
              <a:rPr lang="en-US" altLang="en-US" sz="2400" dirty="0" smtClean="0"/>
              <a:t>courses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Also called </a:t>
            </a:r>
            <a:r>
              <a:rPr lang="en-US" altLang="en-US" sz="2400" i="1" dirty="0" smtClean="0"/>
              <a:t>samples, </a:t>
            </a:r>
            <a:r>
              <a:rPr lang="en-US" altLang="en-US" sz="2400" i="1" dirty="0"/>
              <a:t>examples, instances, data points, objects, </a:t>
            </a:r>
            <a:r>
              <a:rPr lang="en-US" altLang="en-US" sz="2400" i="1" dirty="0" smtClean="0"/>
              <a:t>tuples</a:t>
            </a:r>
            <a:r>
              <a:rPr lang="en-US" altLang="zh-CN" sz="2400" i="1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objects are described by </a:t>
            </a:r>
            <a:r>
              <a:rPr lang="en-US" altLang="en-US" sz="2400" b="1" dirty="0" smtClean="0"/>
              <a:t>attributes</a:t>
            </a:r>
            <a:r>
              <a:rPr lang="en-US" altLang="zh-CN" sz="2400" b="1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 smtClean="0"/>
              <a:t>Database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(often)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rows </a:t>
            </a:r>
            <a:r>
              <a:rPr lang="en-US" altLang="en-US" sz="2400" dirty="0">
                <a:latin typeface="Calibri" panose="020F0502020204030204" pitchFamily="34" charset="0"/>
              </a:rPr>
              <a:t>→</a:t>
            </a:r>
            <a:r>
              <a:rPr lang="en-US" altLang="en-US" sz="2400" dirty="0"/>
              <a:t> data objects; columns </a:t>
            </a:r>
            <a:r>
              <a:rPr lang="en-US" altLang="en-US" sz="2400" dirty="0">
                <a:latin typeface="Calibri" panose="020F0502020204030204" pitchFamily="34" charset="0"/>
              </a:rPr>
              <a:t>→ </a:t>
            </a:r>
            <a:r>
              <a:rPr lang="en-US" altLang="en-US" sz="2400" dirty="0" smtClean="0"/>
              <a:t>attributes</a:t>
            </a:r>
            <a:r>
              <a:rPr lang="en-US" altLang="zh-CN" sz="2400" dirty="0" smtClean="0"/>
              <a:t>.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 smtClean="0"/>
              <a:t>Attribute</a:t>
            </a:r>
            <a:r>
              <a:rPr lang="en-US" altLang="en-US" sz="2400" dirty="0" smtClean="0"/>
              <a:t> (or features, variables) </a:t>
            </a:r>
            <a:endParaRPr lang="en-US" altLang="en-US" sz="2400" dirty="0"/>
          </a:p>
          <a:p>
            <a:pPr lvl="1"/>
            <a:r>
              <a:rPr lang="en-US" altLang="en-US" sz="2400" dirty="0"/>
              <a:t>A data field, representing a characteristic or feature of a data </a:t>
            </a:r>
            <a:r>
              <a:rPr lang="en-US" altLang="en-US" sz="2400" dirty="0" smtClean="0"/>
              <a:t>object</a:t>
            </a:r>
            <a:endParaRPr lang="en-US" altLang="en-US" sz="2400" dirty="0"/>
          </a:p>
          <a:p>
            <a:r>
              <a:rPr lang="en-US" altLang="en-US" sz="2400" dirty="0" smtClean="0"/>
              <a:t>Types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Nominal (e.g., red, blue)</a:t>
            </a:r>
          </a:p>
          <a:p>
            <a:pPr lvl="1"/>
            <a:r>
              <a:rPr lang="en-US" altLang="en-US" sz="2400" dirty="0"/>
              <a:t>Binary (e.g., {true, false})</a:t>
            </a:r>
          </a:p>
          <a:p>
            <a:pPr lvl="1"/>
            <a:r>
              <a:rPr lang="en-US" altLang="en-US" sz="2400" dirty="0"/>
              <a:t>Ordinal (e.g., {freshman, sophomore, junior, senior})</a:t>
            </a:r>
          </a:p>
          <a:p>
            <a:pPr lvl="1"/>
            <a:r>
              <a:rPr lang="en-US" altLang="en-US" sz="2400" dirty="0"/>
              <a:t>Numeric: </a:t>
            </a:r>
            <a:r>
              <a:rPr lang="en-US" altLang="en-US" sz="2400" dirty="0" smtClean="0"/>
              <a:t>quantitative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62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Attribute Types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{</a:t>
            </a:r>
            <a:r>
              <a:rPr lang="en-US" altLang="en-US" sz="2400" i="1" dirty="0" smtClean="0"/>
              <a:t>black</a:t>
            </a:r>
            <a:r>
              <a:rPr lang="en-US" altLang="en-US" sz="2400" i="1" dirty="0"/>
              <a:t>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zh-CN" sz="2400" dirty="0" smtClean="0"/>
              <a:t>________</a:t>
            </a:r>
            <a:r>
              <a:rPr lang="en-US" altLang="en-US" sz="2400" dirty="0" smtClean="0"/>
              <a:t>, </a:t>
            </a:r>
            <a:r>
              <a:rPr lang="en-US" altLang="zh-CN" sz="2400" dirty="0" smtClean="0"/>
              <a:t>________</a:t>
            </a:r>
            <a:r>
              <a:rPr lang="en-US" altLang="en-US" sz="2400" dirty="0" smtClean="0"/>
              <a:t>, </a:t>
            </a:r>
            <a:r>
              <a:rPr lang="en-US" altLang="zh-CN" sz="2400" dirty="0" smtClean="0"/>
              <a:t>________</a:t>
            </a:r>
            <a:r>
              <a:rPr lang="en-US" altLang="en-US" sz="2400" dirty="0" smtClean="0"/>
              <a:t>, </a:t>
            </a:r>
            <a:r>
              <a:rPr lang="en-US" altLang="zh-CN" sz="2400" dirty="0" smtClean="0"/>
              <a:t>________</a:t>
            </a:r>
            <a:endParaRPr lang="en-US" altLang="en-US" sz="2400" dirty="0"/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Symmetric binary: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e.g., </a:t>
            </a:r>
            <a:r>
              <a:rPr lang="en-US" altLang="zh-CN" dirty="0" smtClean="0"/>
              <a:t>________</a:t>
            </a:r>
            <a:endParaRPr lang="en-US" altLang="en-US" dirty="0"/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Asymmetric binary: outcomes not equally important.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e.g., </a:t>
            </a:r>
            <a:r>
              <a:rPr lang="en-US" altLang="zh-CN" dirty="0" smtClean="0"/>
              <a:t>________</a:t>
            </a:r>
            <a:r>
              <a:rPr lang="en-US" altLang="en-US" dirty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________</a:t>
            </a:r>
            <a:endParaRPr lang="en-US" altLang="en-US" dirty="0"/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 smtClean="0"/>
              <a:t>Ordinal</a:t>
            </a:r>
            <a:endParaRPr lang="en-US" altLang="en-US" sz="2400" b="1" dirty="0"/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known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</a:t>
            </a:r>
            <a:r>
              <a:rPr lang="en-US" altLang="zh-CN" sz="2400" dirty="0" smtClean="0"/>
              <a:t>________</a:t>
            </a:r>
            <a:r>
              <a:rPr lang="en-US" altLang="en-US" sz="2400" dirty="0" smtClean="0"/>
              <a:t>, </a:t>
            </a:r>
            <a:r>
              <a:rPr lang="en-US" altLang="zh-CN" sz="2400" dirty="0" smtClean="0"/>
              <a:t>________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463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Attribute Types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{</a:t>
            </a:r>
            <a:r>
              <a:rPr lang="en-US" altLang="en-US" sz="2400" i="1" dirty="0" smtClean="0"/>
              <a:t>black</a:t>
            </a:r>
            <a:r>
              <a:rPr lang="en-US" altLang="en-US" sz="2400" i="1" dirty="0"/>
              <a:t>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>
                <a:solidFill>
                  <a:srgbClr val="C00000"/>
                </a:solidFill>
              </a:rPr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Symmetric binary: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</a:rPr>
              <a:t>e.g., gender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Asymmetric binary: outcomes not equally important.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</a:rPr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>
                <a:solidFill>
                  <a:srgbClr val="C00000"/>
                </a:solidFill>
              </a:rPr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Ordinal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known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C00000"/>
                </a:solidFill>
              </a:rPr>
              <a:t>grades, army </a:t>
            </a:r>
            <a:r>
              <a:rPr lang="en-US" altLang="en-US" sz="2400" dirty="0" smtClean="0">
                <a:solidFill>
                  <a:srgbClr val="C00000"/>
                </a:solidFill>
              </a:rPr>
              <a:t>rankings</a:t>
            </a:r>
            <a:endParaRPr lang="en-US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5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Data Sets:</a:t>
            </a:r>
            <a:br>
              <a:rPr lang="en-US" dirty="0" smtClean="0"/>
            </a:br>
            <a:r>
              <a:rPr lang="en-US" dirty="0" smtClean="0"/>
              <a:t>(2) Graphs and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Transportation networks</a:t>
            </a:r>
          </a:p>
          <a:p>
            <a:r>
              <a:rPr lang="en-US" sz="2800" dirty="0" smtClean="0"/>
              <a:t>World Wide Web</a:t>
            </a:r>
          </a:p>
          <a:p>
            <a:r>
              <a:rPr lang="en-US" sz="2800" dirty="0" smtClean="0"/>
              <a:t>Molecular structures</a:t>
            </a:r>
          </a:p>
          <a:p>
            <a:r>
              <a:rPr lang="en-US" sz="2800" dirty="0" smtClean="0"/>
              <a:t>Social or information networks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52" y="3665945"/>
            <a:ext cx="2743200" cy="24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chem.ch.huji.ac.il/pics/bi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4" y="4460913"/>
            <a:ext cx="182880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25938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28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47819</TotalTime>
  <Words>1071</Words>
  <Application>Microsoft Macintosh PowerPoint</Application>
  <PresentationFormat>On-screen Show (4:3)</PresentationFormat>
  <Paragraphs>193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Cambria Math</vt:lpstr>
      <vt:lpstr>Corbel</vt:lpstr>
      <vt:lpstr>Helvetica</vt:lpstr>
      <vt:lpstr>Mangal</vt:lpstr>
      <vt:lpstr>华文楷体</vt:lpstr>
      <vt:lpstr>Arial</vt:lpstr>
      <vt:lpstr>Office Theme</vt:lpstr>
      <vt:lpstr>Chapter 2. Getting to Know Your Data: Data Description</vt:lpstr>
      <vt:lpstr>From Data to Knowledge</vt:lpstr>
      <vt:lpstr>Chapter 2. Getting to Know Your Data</vt:lpstr>
      <vt:lpstr>Types of Data Sets: (1) Record Data</vt:lpstr>
      <vt:lpstr>Data Objects</vt:lpstr>
      <vt:lpstr>Attributes</vt:lpstr>
      <vt:lpstr>Attribute Types </vt:lpstr>
      <vt:lpstr>Attribute Types </vt:lpstr>
      <vt:lpstr>Types of Data Sets: (2) Graphs and Networks</vt:lpstr>
      <vt:lpstr>Types of Data Sets: (3) Ordered Data</vt:lpstr>
      <vt:lpstr>Other Types of Data Sets</vt:lpstr>
      <vt:lpstr>Chapter 2. Getting to Know Your Data</vt:lpstr>
      <vt:lpstr>Basic Statistical Descriptions of Data</vt:lpstr>
      <vt:lpstr>Measuring the Central Tendency: (1) Mean and (2) Median</vt:lpstr>
      <vt:lpstr>Measuring the Central Tendency: (3) Mode</vt:lpstr>
      <vt:lpstr>Measuring the Outlierness: Variance and Standard Deviation</vt:lpstr>
      <vt:lpstr>Biased Sample Variance</vt:lpstr>
      <vt:lpstr>Measuring the Outlierness: Variance and Standard Deviation</vt:lpstr>
      <vt:lpstr>Measuring the Outlierness: Properties of Normal Distribution Curve</vt:lpstr>
      <vt:lpstr>Z-score Normalization</vt:lpstr>
      <vt:lpstr>Discussion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1986</cp:revision>
  <cp:lastPrinted>2017-01-15T22:23:57Z</cp:lastPrinted>
  <dcterms:created xsi:type="dcterms:W3CDTF">2015-05-16T14:51:23Z</dcterms:created>
  <dcterms:modified xsi:type="dcterms:W3CDTF">2017-08-17T19:23:22Z</dcterms:modified>
</cp:coreProperties>
</file>